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7" r:id="rId3"/>
    <p:sldId id="258" r:id="rId4"/>
    <p:sldId id="259" r:id="rId5"/>
    <p:sldId id="261" r:id="rId6"/>
    <p:sldId id="272" r:id="rId7"/>
    <p:sldId id="273" r:id="rId8"/>
    <p:sldId id="262" r:id="rId9"/>
    <p:sldId id="263" r:id="rId10"/>
    <p:sldId id="264" r:id="rId11"/>
    <p:sldId id="274" r:id="rId12"/>
    <p:sldId id="265" r:id="rId13"/>
    <p:sldId id="27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20DF4F-E735-468E-8437-0E3310D96FF2}" type="datetimeFigureOut">
              <a:rPr lang="cs-CZ" smtClean="0"/>
              <a:pPr/>
              <a:t>15.11.2019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s.wikipedia.org/wiki/Soubor:Gutenberg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a/af/Buchdruck-15-jahrhundert_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b/b6/Gutenberg_Bible,_Lenox_Copy,_New_York_Public_Library,_2009._Pic_0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uchdruck-15-jahrhundert_1.jpg" TargetMode="External"/><Relationship Id="rId3" Type="http://schemas.openxmlformats.org/officeDocument/2006/relationships/hyperlink" Target="http://commons.wikimedia.org/wiki/File:Agricola_Hammerwerk_mit_Rennherd.jpg" TargetMode="External"/><Relationship Id="rId7" Type="http://schemas.openxmlformats.org/officeDocument/2006/relationships/hyperlink" Target="http://commons.wikimedia.org/wiki/File:Saechsische_Porzellanmanufaktur.jpg" TargetMode="External"/><Relationship Id="rId2" Type="http://schemas.openxmlformats.org/officeDocument/2006/relationships/hyperlink" Target="http://cs.wikipedia.org/wiki/Soubor:%D0%A1%D1%8B%D1%87%D0%BA%D0%BE%D0%B2_%D0%A1%D1%82%D1%80%D0%B0%D0%B4%D0%B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Jakob_Fugger_und_Sybille_Artzt.JPG" TargetMode="External"/><Relationship Id="rId5" Type="http://schemas.openxmlformats.org/officeDocument/2006/relationships/hyperlink" Target="http://en.wikipedia.org/wiki/File:Galleon,_Carracks,_Galley_and_Galeota-_Routemap_of_the_Red_Sea-1540_by_D._Jo%C3%A3o_de_Castro.jpg" TargetMode="External"/><Relationship Id="rId10" Type="http://schemas.openxmlformats.org/officeDocument/2006/relationships/hyperlink" Target="http://commons.wikimedia.org/wiki/File:Gutenberg_Bible,_Lenox_Copy,_New_York_Public_Library,_2009._Pic_01.jpg" TargetMode="External"/><Relationship Id="rId4" Type="http://schemas.openxmlformats.org/officeDocument/2006/relationships/hyperlink" Target="http://cs.wikipedia.org/wiki/Soubor:St%C5%99edov%C4%9Bk%C3%BD_trh.jpg" TargetMode="External"/><Relationship Id="rId9" Type="http://schemas.openxmlformats.org/officeDocument/2006/relationships/hyperlink" Target="http://commons.wikimedia.org/wiki/File:Gutenberg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8/82/Galleon,_Carracks,_Galley_and_Galeota-_Routemap_of_the_Red_Sea-1540_by_D._Jo%C3%A3o_de_Castro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9/98/Jakob_Fugger_und_Sybille_Artzt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458200" cy="1222375"/>
          </a:xfrm>
        </p:spPr>
        <p:txBody>
          <a:bodyPr/>
          <a:lstStyle/>
          <a:p>
            <a:pPr algn="ctr"/>
            <a:r>
              <a:rPr lang="cs-CZ" dirty="0" smtClean="0"/>
              <a:t>Pozdní středověk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72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Vynález knihtisku</a:t>
            </a:r>
            <a:endParaRPr lang="cs-CZ" dirty="0"/>
          </a:p>
        </p:txBody>
      </p:sp>
      <p:pic>
        <p:nvPicPr>
          <p:cNvPr id="20482" name="Picture 2" descr="http://upload.wikimedia.org/wikipedia/commons/thumb/3/33/Gutenberg.jpg/220px-Gutenber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253" y="1340768"/>
            <a:ext cx="3763821" cy="482453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95536" y="1340768"/>
            <a:ext cx="32991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Johannes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Gutenberg</a:t>
            </a:r>
            <a:endParaRPr lang="cs-CZ" sz="2400" b="1" dirty="0" smtClean="0"/>
          </a:p>
          <a:p>
            <a:endParaRPr lang="cs-CZ" sz="2400" dirty="0" smtClean="0"/>
          </a:p>
          <a:p>
            <a:r>
              <a:rPr lang="cs-CZ" sz="2400" dirty="0" smtClean="0"/>
              <a:t>Knihtisk  -  </a:t>
            </a:r>
            <a:r>
              <a:rPr lang="cs-CZ" sz="2400" b="1" dirty="0" smtClean="0"/>
              <a:t>1450</a:t>
            </a:r>
          </a:p>
          <a:p>
            <a:r>
              <a:rPr lang="cs-CZ" sz="2400" dirty="0" smtClean="0"/>
              <a:t>Prvotisky / inkunábule /</a:t>
            </a:r>
          </a:p>
          <a:p>
            <a:r>
              <a:rPr lang="cs-CZ" sz="2400" dirty="0" smtClean="0"/>
              <a:t>   do r. 1500</a:t>
            </a:r>
            <a:endParaRPr lang="cs-CZ" sz="2400" dirty="0"/>
          </a:p>
        </p:txBody>
      </p:sp>
      <p:pic>
        <p:nvPicPr>
          <p:cNvPr id="20484" name="Picture 4" descr="Soubor:Buchdruck-15-jahrhundert 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40560"/>
            <a:ext cx="2305050" cy="302895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73703" y="6165304"/>
            <a:ext cx="1970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Johannes </a:t>
            </a:r>
            <a:r>
              <a:rPr lang="cs-CZ" sz="1600" b="1" dirty="0" err="1" smtClean="0"/>
              <a:t>Gutenberg</a:t>
            </a:r>
            <a:endParaRPr lang="cs-CZ" sz="1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5206" y="6433379"/>
            <a:ext cx="1945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Knihtisk v 15. století</a:t>
            </a:r>
            <a:endParaRPr lang="cs-CZ" sz="1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77137" y="612560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7)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90074" y="594684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8)</a:t>
            </a:r>
            <a:endParaRPr lang="cs-CZ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utenberg Bible, Lenox Copy, New York Public Library, 2009. Pic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620000" cy="47625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388424" y="49411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9)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445224"/>
            <a:ext cx="8327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    </a:t>
            </a:r>
            <a:r>
              <a:rPr lang="cs-CZ" b="1" dirty="0" err="1" smtClean="0"/>
              <a:t>Gutenbergova</a:t>
            </a:r>
            <a:r>
              <a:rPr lang="cs-CZ" b="1" dirty="0" smtClean="0"/>
              <a:t> bible</a:t>
            </a:r>
          </a:p>
          <a:p>
            <a:endParaRPr lang="cs-CZ" dirty="0" smtClean="0"/>
          </a:p>
          <a:p>
            <a:r>
              <a:rPr lang="cs-CZ" dirty="0" smtClean="0"/>
              <a:t> První, pomocí knihtiskařského stroje vytištěná kniha, vydaná v Mohuči 1454 - 1455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události 15. – 16. století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484784"/>
            <a:ext cx="663995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zámořské objevy</a:t>
            </a:r>
          </a:p>
          <a:p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renesance a humanismus</a:t>
            </a:r>
          </a:p>
          <a:p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reformace</a:t>
            </a:r>
          </a:p>
          <a:p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nástup kapitalistických vztahů v západní Evropě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rozvoj vzdělanosti – vynález knihtisku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expanze Osmanské říše – pád Byzance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9045" y="404664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1) </a:t>
            </a:r>
            <a:r>
              <a:rPr lang="tg-Cyrl-TJ" sz="1100" dirty="0" smtClean="0"/>
              <a:t>СЫЧКОВ</a:t>
            </a:r>
            <a:r>
              <a:rPr lang="tg-Cyrl-TJ" sz="1100" dirty="0"/>
              <a:t>, Федот Васильевич. </a:t>
            </a:r>
            <a:r>
              <a:rPr lang="cs-CZ" sz="1100" i="1" dirty="0"/>
              <a:t>wikipedia.org</a:t>
            </a:r>
            <a:r>
              <a:rPr lang="cs-CZ" sz="1100" dirty="0"/>
              <a:t> [online]. [cit. 9.1.2014]. Dostupný na WWW: </a:t>
            </a:r>
            <a:r>
              <a:rPr lang="cs-CZ" sz="1100" dirty="0">
                <a:hlinkClick r:id="rId2"/>
              </a:rPr>
              <a:t>http://cs.wikipedia.org/wiki/Soubor:%D0%A1%D1%8B%D1%87%D0%BA%D0%BE%D0%B2_%</a:t>
            </a:r>
            <a:r>
              <a:rPr lang="cs-CZ" sz="1100" dirty="0" smtClean="0">
                <a:hlinkClick r:id="rId2"/>
              </a:rPr>
              <a:t>D0%A1%D1%82%D1%80%D0%B0%D0%B4%D0%B0.jpg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2) AGRICOLA</a:t>
            </a:r>
            <a:r>
              <a:rPr lang="cs-CZ" sz="1100" dirty="0"/>
              <a:t>, </a:t>
            </a:r>
            <a:r>
              <a:rPr lang="cs-CZ" sz="1100" dirty="0" err="1"/>
              <a:t>Georgius</a:t>
            </a:r>
            <a:r>
              <a:rPr lang="cs-CZ" sz="1100" dirty="0"/>
              <a:t>. </a:t>
            </a:r>
            <a:r>
              <a:rPr lang="cs-CZ" sz="1100" i="1" dirty="0"/>
              <a:t>wikimedia.org</a:t>
            </a:r>
            <a:r>
              <a:rPr lang="cs-CZ" sz="1100" dirty="0"/>
              <a:t> [online]. [cit. 9.1.2014]. Dostupný na WWW: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commons.wikimedia.org/wiki/File:Agricola_Hammerwerk_mit_Rennherd.jpg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3) PARMENTIER</a:t>
            </a:r>
            <a:r>
              <a:rPr lang="cs-CZ" sz="1100" dirty="0"/>
              <a:t>, E.. </a:t>
            </a:r>
            <a:r>
              <a:rPr lang="cs-CZ" sz="1100" i="1" dirty="0"/>
              <a:t>wikipedia.org</a:t>
            </a:r>
            <a:r>
              <a:rPr lang="cs-CZ" sz="1100" dirty="0"/>
              <a:t> [online]. [cit. 9.1.2014]. Dostupný na WWW: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cs.wikipedia.org/wiki/Soubor:St%C5%99edov%C4%9Bk%C3%BD_trh.jpg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4) CASTRO, D. </a:t>
            </a:r>
            <a:r>
              <a:rPr lang="cs-CZ" sz="1100" dirty="0" err="1" smtClean="0"/>
              <a:t>João</a:t>
            </a:r>
            <a:r>
              <a:rPr lang="cs-CZ" sz="1100" dirty="0" smtClean="0"/>
              <a:t> De. </a:t>
            </a:r>
            <a:r>
              <a:rPr lang="cs-CZ" sz="1100" i="1" dirty="0" err="1" smtClean="0"/>
              <a:t>wikipedia.org</a:t>
            </a:r>
            <a:r>
              <a:rPr lang="cs-CZ" sz="1100" dirty="0" smtClean="0"/>
              <a:t> [online]. [cit. 22.1.2014]. Dostupný na WWW: </a:t>
            </a:r>
            <a:r>
              <a:rPr lang="cs-CZ" sz="1100" dirty="0" smtClean="0">
                <a:hlinkClick r:id="rId5"/>
              </a:rPr>
              <a:t>http://en.wikipedia.org/wiki/File:Galleon,_Carracks,_Galley_and_Galeota-_Routemap_of_the_Red_Sea-1540_by_D._Jo%C3%A3o_de_Castro.jpg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5) BURGKMAIR, Hans. </a:t>
            </a:r>
            <a:r>
              <a:rPr lang="cs-CZ" sz="1100" i="1" dirty="0" err="1" smtClean="0"/>
              <a:t>wikimedia.org</a:t>
            </a:r>
            <a:r>
              <a:rPr lang="cs-CZ" sz="1100" dirty="0" smtClean="0"/>
              <a:t> [online]. [cit. 22.1.2014]. Dostupný na WWW: </a:t>
            </a:r>
            <a:r>
              <a:rPr lang="cs-CZ" sz="1100" dirty="0" smtClean="0">
                <a:hlinkClick r:id="rId6"/>
              </a:rPr>
              <a:t>http://commons.wikimedia.org/wiki/File:Jakob_Fugger_und_Sybille_Artzt.JPG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6) </a:t>
            </a:r>
            <a:r>
              <a:rPr lang="pt-BR" sz="1100" dirty="0" smtClean="0"/>
              <a:t>AUTOR </a:t>
            </a:r>
            <a:r>
              <a:rPr lang="pt-BR" sz="1100" dirty="0"/>
              <a:t>NEZNÁMÝ. </a:t>
            </a:r>
            <a:r>
              <a:rPr lang="pt-BR" sz="1100" i="1" dirty="0"/>
              <a:t>wikimedia.org</a:t>
            </a:r>
            <a:r>
              <a:rPr lang="pt-BR" sz="1100" dirty="0"/>
              <a:t> [online]. [cit. 20.1.2014]. Dostupný na WWW: </a:t>
            </a:r>
            <a:r>
              <a:rPr lang="pt-BR" sz="1100" dirty="0">
                <a:hlinkClick r:id="rId7"/>
              </a:rPr>
              <a:t>http://</a:t>
            </a:r>
            <a:r>
              <a:rPr lang="pt-BR" sz="1100" dirty="0" smtClean="0">
                <a:hlinkClick r:id="rId7"/>
              </a:rPr>
              <a:t>commons.wikimedia.org/wiki/File:Saechsische_Porzellanmanufaktur.jpg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7) </a:t>
            </a:r>
            <a:r>
              <a:rPr lang="pt-BR" sz="1100" dirty="0" smtClean="0"/>
              <a:t>AUTOR </a:t>
            </a:r>
            <a:r>
              <a:rPr lang="pt-BR" sz="1100" dirty="0"/>
              <a:t>NEZNÁMÝ. </a:t>
            </a:r>
            <a:r>
              <a:rPr lang="pt-BR" sz="1100" i="1" dirty="0"/>
              <a:t>wikimedia.org</a:t>
            </a:r>
            <a:r>
              <a:rPr lang="pt-BR" sz="1100" dirty="0"/>
              <a:t> [online]. [cit. 20.1.2014]. Dostupný na WWW: </a:t>
            </a:r>
            <a:r>
              <a:rPr lang="pt-BR" sz="1100" dirty="0">
                <a:hlinkClick r:id="rId8"/>
              </a:rPr>
              <a:t>http://</a:t>
            </a:r>
            <a:r>
              <a:rPr lang="pt-BR" sz="1100" dirty="0" smtClean="0">
                <a:hlinkClick r:id="rId8"/>
              </a:rPr>
              <a:t>commons.wikimedia.org/wiki/File:Buchdruck-15-jahrhundert_1.jpg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8) SHIZHAO</a:t>
            </a:r>
            <a:r>
              <a:rPr lang="cs-CZ" sz="1100" dirty="0"/>
              <a:t>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commons.wikimedia.org/wiki/File:Gutenberg.jpg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9) NYC WANDERER. </a:t>
            </a:r>
            <a:r>
              <a:rPr lang="cs-CZ" sz="1100" i="1" dirty="0" err="1" smtClean="0"/>
              <a:t>wikimedia.org</a:t>
            </a:r>
            <a:r>
              <a:rPr lang="cs-CZ" sz="1100" dirty="0" smtClean="0"/>
              <a:t> [online]. [cit. 24.1.2014]. Dostupný na WWW: </a:t>
            </a:r>
            <a:r>
              <a:rPr lang="cs-CZ" sz="1100" dirty="0" smtClean="0">
                <a:hlinkClick r:id="rId10"/>
              </a:rPr>
              <a:t>http://commons.wikimedia.org/wiki/File:Gutenberg_Bible,_Lenox_Copy,_New_York_Public_Library,_2009._Pic_01.jpg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16208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pozdního středověku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15. – pol. 16. století</a:t>
            </a:r>
          </a:p>
          <a:p>
            <a:r>
              <a:rPr lang="cs-CZ" sz="2800" dirty="0" smtClean="0"/>
              <a:t>V západní Evropě období raného novověku </a:t>
            </a:r>
          </a:p>
          <a:p>
            <a:r>
              <a:rPr lang="cs-CZ" sz="2800" dirty="0" smtClean="0"/>
              <a:t>Nové hospodářské i politické rozdělení Evropy</a:t>
            </a:r>
          </a:p>
          <a:p>
            <a:r>
              <a:rPr lang="cs-CZ" sz="2800" dirty="0" smtClean="0"/>
              <a:t>Zaměstnání obyvatel – zemědělství </a:t>
            </a:r>
          </a:p>
          <a:p>
            <a:pPr>
              <a:buNone/>
            </a:pPr>
            <a:r>
              <a:rPr lang="cs-CZ" sz="2800" dirty="0" smtClean="0"/>
              <a:t>                                        -  dolování a zpracování rud</a:t>
            </a:r>
          </a:p>
          <a:p>
            <a:pPr>
              <a:buNone/>
            </a:pPr>
            <a:r>
              <a:rPr lang="cs-CZ" sz="2800" dirty="0" smtClean="0"/>
              <a:t>                                        -  obchod a doprava</a:t>
            </a:r>
          </a:p>
          <a:p>
            <a:pPr>
              <a:buNone/>
            </a:pPr>
            <a:r>
              <a:rPr lang="cs-CZ" sz="2800" dirty="0" smtClean="0"/>
              <a:t>                                        -  řemeslo</a:t>
            </a:r>
          </a:p>
          <a:p>
            <a:pPr>
              <a:buNone/>
            </a:pPr>
            <a:r>
              <a:rPr lang="cs-CZ" sz="2800" dirty="0" smtClean="0"/>
              <a:t>                                        -  manufaktury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rozšíření plochy obdělané půdy</a:t>
            </a:r>
          </a:p>
          <a:p>
            <a:r>
              <a:rPr lang="cs-CZ" dirty="0" smtClean="0"/>
              <a:t>lepší výnos obilí</a:t>
            </a:r>
          </a:p>
          <a:p>
            <a:r>
              <a:rPr lang="cs-CZ" dirty="0" smtClean="0"/>
              <a:t>chov většího počtu krav, prasat a </a:t>
            </a:r>
            <a:r>
              <a:rPr lang="cs-CZ" b="1" dirty="0" smtClean="0"/>
              <a:t>ovcí</a:t>
            </a:r>
            <a:r>
              <a:rPr lang="cs-CZ" dirty="0" smtClean="0"/>
              <a:t> / Anglie – ohrazování /</a:t>
            </a:r>
          </a:p>
          <a:p>
            <a:r>
              <a:rPr lang="cs-CZ" dirty="0" smtClean="0"/>
              <a:t>pěstování chmele,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konopí, lnu</a:t>
            </a:r>
          </a:p>
          <a:p>
            <a:r>
              <a:rPr lang="cs-CZ" dirty="0" smtClean="0"/>
              <a:t>dodávky surovin –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kůže, vlny pro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řemeslníky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7684"/>
            <a:ext cx="4868593" cy="31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316416" y="597153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Dolování a zpracování rud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9608"/>
            <a:ext cx="3115615" cy="522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844824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cs-CZ" sz="2800" dirty="0" smtClean="0"/>
              <a:t>Dokonalejší těžba a zpracování kovů – hlavně železné rudy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800" dirty="0" smtClean="0"/>
              <a:t>Hutě, </a:t>
            </a:r>
            <a:r>
              <a:rPr lang="cs-CZ" sz="2800" b="1" dirty="0" smtClean="0"/>
              <a:t>hamry</a:t>
            </a:r>
            <a:r>
              <a:rPr lang="cs-CZ" sz="2800" dirty="0" smtClean="0"/>
              <a:t> a kovářské dílny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800" dirty="0" smtClean="0"/>
              <a:t>Složitá soukolí na vodní pohon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odčerpávání spodní vody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vodní kola – drtiče hornin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08430" y="627033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Obchod a doprava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01741"/>
            <a:ext cx="5272261" cy="384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52292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dirty="0" smtClean="0"/>
              <a:t>Vznik nových obchodních center - přístavy na pobřeží Atlantiku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      vnitrozemí </a:t>
            </a:r>
            <a:r>
              <a:rPr lang="cs-CZ" sz="2400" dirty="0"/>
              <a:t>z</a:t>
            </a:r>
            <a:r>
              <a:rPr lang="cs-CZ" sz="2400" dirty="0" smtClean="0"/>
              <a:t>ápadní Evropy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dirty="0" smtClean="0"/>
              <a:t>Převaha námořní dopravy – větší a rychlejší lodě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52320" y="479715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3)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35900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alleon, Carracks, Galley and Galeota- Routemap of the Red Sea-1540 by D. João de Cast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5838825" cy="57054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796136" y="638132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4)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44208" y="4149080"/>
            <a:ext cx="26022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Nové typy obchodních </a:t>
            </a:r>
          </a:p>
          <a:p>
            <a:r>
              <a:rPr lang="cs-CZ" sz="2000" dirty="0" smtClean="0"/>
              <a:t>i válečných lodí </a:t>
            </a:r>
          </a:p>
          <a:p>
            <a:r>
              <a:rPr lang="cs-CZ" sz="2000" dirty="0" smtClean="0"/>
              <a:t>16. – 18. st.</a:t>
            </a:r>
          </a:p>
          <a:p>
            <a:endParaRPr lang="cs-CZ" sz="2000" dirty="0" smtClean="0"/>
          </a:p>
          <a:p>
            <a:r>
              <a:rPr lang="cs-CZ" sz="2000" b="1" dirty="0" smtClean="0"/>
              <a:t>karavely a karaky</a:t>
            </a:r>
            <a:endParaRPr lang="cs-CZ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Jakob Fugger und Sybille Artz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6424400" cy="492291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884368" y="515719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5)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5733256"/>
            <a:ext cx="5630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Rozvoj finančnictví – vznik prvních bankovních domů</a:t>
            </a:r>
          </a:p>
          <a:p>
            <a:r>
              <a:rPr lang="cs-CZ" sz="1600" dirty="0" smtClean="0"/>
              <a:t>v Německu </a:t>
            </a:r>
            <a:r>
              <a:rPr lang="cs-CZ" sz="1600" b="1" dirty="0" smtClean="0"/>
              <a:t>rodina </a:t>
            </a:r>
            <a:r>
              <a:rPr lang="cs-CZ" sz="1600" b="1" dirty="0" err="1" smtClean="0"/>
              <a:t>Fuggerů</a:t>
            </a:r>
            <a:r>
              <a:rPr lang="cs-CZ" sz="1600" b="1" dirty="0" smtClean="0"/>
              <a:t> </a:t>
            </a:r>
            <a:r>
              <a:rPr lang="cs-CZ" sz="1600" dirty="0" smtClean="0"/>
              <a:t>- úspěšných obchodníků a bankéřů </a:t>
            </a:r>
            <a:endParaRPr 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Manufaktury / rukodílny /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309320"/>
            <a:ext cx="411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Manufaktura na výrobu porcelánu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2561" y="1231007"/>
            <a:ext cx="87039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dělba práce – kooperace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err="1" smtClean="0"/>
              <a:t>námezní</a:t>
            </a:r>
            <a:r>
              <a:rPr lang="cs-CZ" sz="2400" dirty="0" smtClean="0"/>
              <a:t> dělníci jsou osobně svobodní a pracují za mzdu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majitel organizuje výrobu, stará se o prodej, opatřuje suroviny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výroba pro vzdálenější trhy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neplatí cechovní omezení / počet pracovníků, výrobků /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použití prvních strojů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vyšší produktivita práce</a:t>
            </a:r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Manufaktury </a:t>
            </a:r>
          </a:p>
          <a:p>
            <a:r>
              <a:rPr lang="cs-CZ" sz="2400" dirty="0" smtClean="0"/>
              <a:t>      a/  rozptýlené</a:t>
            </a:r>
          </a:p>
          <a:p>
            <a:r>
              <a:rPr lang="cs-CZ" sz="2400" dirty="0" smtClean="0"/>
              <a:t>      b/  soustředěné</a:t>
            </a:r>
          </a:p>
          <a:p>
            <a:r>
              <a:rPr lang="cs-CZ" sz="2400" dirty="0" smtClean="0"/>
              <a:t>      c/  nevolnické</a:t>
            </a:r>
          </a:p>
          <a:p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Nákladnický systém / </a:t>
            </a:r>
            <a:r>
              <a:rPr lang="cs-CZ" sz="2400" dirty="0" err="1" smtClean="0"/>
              <a:t>faktoři</a:t>
            </a:r>
            <a:r>
              <a:rPr lang="cs-CZ" sz="2400" dirty="0" smtClean="0"/>
              <a:t> 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943605" cy="287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589553" y="61031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6)</a:t>
            </a:r>
            <a:endParaRPr lang="cs-CZ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společenské vztahy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2485" y="1556792"/>
            <a:ext cx="8888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Kapitalistické vztahy </a:t>
            </a:r>
            <a:r>
              <a:rPr lang="cs-CZ" sz="2400" dirty="0" smtClean="0"/>
              <a:t>– nemajetný člověk musí pracovat za mzdu,</a:t>
            </a:r>
          </a:p>
          <a:p>
            <a:r>
              <a:rPr lang="cs-CZ" sz="2400" dirty="0" smtClean="0"/>
              <a:t>                                       aby uživil sebe i rodinu</a:t>
            </a:r>
          </a:p>
          <a:p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b="1" dirty="0" smtClean="0"/>
              <a:t>Buržoazie</a:t>
            </a:r>
            <a:r>
              <a:rPr lang="cs-CZ" sz="2400" dirty="0" smtClean="0"/>
              <a:t> / podnikatelé, zaměstnávající dělníky /</a:t>
            </a:r>
          </a:p>
          <a:p>
            <a:r>
              <a:rPr lang="cs-CZ" sz="2400" dirty="0" smtClean="0"/>
              <a:t>          X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b="1" dirty="0" smtClean="0"/>
              <a:t>Dělníci</a:t>
            </a:r>
            <a:r>
              <a:rPr lang="cs-CZ" sz="2400" dirty="0" smtClean="0"/>
              <a:t> / osobně svobodní pracovníci, pracující za mzdu /</a:t>
            </a:r>
            <a:endParaRPr lang="cs-CZ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1222</TotalTime>
  <Words>612</Words>
  <Application>Microsoft Office PowerPoint</Application>
  <PresentationFormat>Předvádění na obrazovce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Cesta</vt:lpstr>
      <vt:lpstr>Pozdní středověk</vt:lpstr>
      <vt:lpstr>Období pozdního středověku</vt:lpstr>
      <vt:lpstr>Zemědělství</vt:lpstr>
      <vt:lpstr>Dolování a zpracování rud</vt:lpstr>
      <vt:lpstr>Obchod a doprava</vt:lpstr>
      <vt:lpstr>Snímek 6</vt:lpstr>
      <vt:lpstr>Snímek 7</vt:lpstr>
      <vt:lpstr>Manufaktury / rukodílny /</vt:lpstr>
      <vt:lpstr>Nové společenské vztahy</vt:lpstr>
      <vt:lpstr>Vynález knihtisku</vt:lpstr>
      <vt:lpstr>Snímek 11</vt:lpstr>
      <vt:lpstr>Důležité události 15. – 16. století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Pozdní středověk</dc:title>
  <dc:creator>zackova zdenka</dc:creator>
  <cp:lastModifiedBy>zadnikova</cp:lastModifiedBy>
  <cp:revision>67</cp:revision>
  <dcterms:created xsi:type="dcterms:W3CDTF">2013-03-22T08:05:45Z</dcterms:created>
  <dcterms:modified xsi:type="dcterms:W3CDTF">2019-11-15T10:12:33Z</dcterms:modified>
</cp:coreProperties>
</file>